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D539ED-F3FE-46AB-B04C-E19475F886FD}" type="datetimeFigureOut">
              <a:rPr lang="en-US" smtClean="0"/>
              <a:t>2/13/2018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789C0A-0AC4-4BB3-9F6D-597CFFB2C98E}" type="slidenum">
              <a:rPr lang="en-US" smtClean="0"/>
              <a:t>‹#›</a:t>
            </a:fld>
            <a:endParaRPr lang="en-US"/>
          </a:p>
        </p:txBody>
      </p:sp>
    </p:spTree>
    <p:extLst>
      <p:ext uri="{BB962C8B-B14F-4D97-AF65-F5344CB8AC3E}">
        <p14:creationId xmlns:p14="http://schemas.microsoft.com/office/powerpoint/2010/main" val="1753971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A9A2FA-6E34-4B53-BD55-F251CD3F2143}" type="slidenum">
              <a:rPr lang="en-US" smtClean="0"/>
              <a:t>1</a:t>
            </a:fld>
            <a:endParaRPr lang="en-US"/>
          </a:p>
        </p:txBody>
      </p:sp>
    </p:spTree>
    <p:extLst>
      <p:ext uri="{BB962C8B-B14F-4D97-AF65-F5344CB8AC3E}">
        <p14:creationId xmlns:p14="http://schemas.microsoft.com/office/powerpoint/2010/main" val="3304844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A9A2FA-6E34-4B53-BD55-F251CD3F2143}" type="slidenum">
              <a:rPr lang="en-US" smtClean="0"/>
              <a:t>2</a:t>
            </a:fld>
            <a:endParaRPr lang="en-US"/>
          </a:p>
        </p:txBody>
      </p:sp>
    </p:spTree>
    <p:extLst>
      <p:ext uri="{BB962C8B-B14F-4D97-AF65-F5344CB8AC3E}">
        <p14:creationId xmlns:p14="http://schemas.microsoft.com/office/powerpoint/2010/main" val="2923931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771491-0F4A-47D8-A424-31085BB6B59D}" type="datetimeFigureOut">
              <a:rPr lang="en-US" smtClean="0"/>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3558750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771491-0F4A-47D8-A424-31085BB6B59D}" type="datetimeFigureOut">
              <a:rPr lang="en-US" smtClean="0"/>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3925988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771491-0F4A-47D8-A424-31085BB6B59D}" type="datetimeFigureOut">
              <a:rPr lang="en-US" smtClean="0"/>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2680606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771491-0F4A-47D8-A424-31085BB6B59D}" type="datetimeFigureOut">
              <a:rPr lang="en-US" smtClean="0"/>
              <a:t>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1311317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771491-0F4A-47D8-A424-31085BB6B59D}" type="datetimeFigureOut">
              <a:rPr lang="en-US" smtClean="0"/>
              <a:t>2/13/2018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1454274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771491-0F4A-47D8-A424-31085BB6B59D}" type="datetimeFigureOut">
              <a:rPr lang="en-US" smtClean="0"/>
              <a:t>2/13/2018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4291346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771491-0F4A-47D8-A424-31085BB6B59D}" type="datetimeFigureOut">
              <a:rPr lang="en-US" smtClean="0"/>
              <a:t>2/13/2018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812474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771491-0F4A-47D8-A424-31085BB6B59D}" type="datetimeFigureOut">
              <a:rPr lang="en-US" smtClean="0"/>
              <a:t>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413344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771491-0F4A-47D8-A424-31085BB6B59D}" type="datetimeFigureOut">
              <a:rPr lang="en-US" smtClean="0"/>
              <a:t>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289757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771491-0F4A-47D8-A424-31085BB6B59D}" type="datetimeFigureOut">
              <a:rPr lang="en-US" smtClean="0"/>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1952337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771491-0F4A-47D8-A424-31085BB6B59D}" type="datetimeFigureOut">
              <a:rPr lang="en-US" smtClean="0"/>
              <a:t>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78E229-F0F1-4E97-B2D0-D06B37C5905B}" type="slidenum">
              <a:rPr lang="en-US" smtClean="0"/>
              <a:t>‹#›</a:t>
            </a:fld>
            <a:endParaRPr lang="en-US"/>
          </a:p>
        </p:txBody>
      </p:sp>
    </p:spTree>
    <p:extLst>
      <p:ext uri="{BB962C8B-B14F-4D97-AF65-F5344CB8AC3E}">
        <p14:creationId xmlns:p14="http://schemas.microsoft.com/office/powerpoint/2010/main" val="2439030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771491-0F4A-47D8-A424-31085BB6B59D}" type="datetimeFigureOut">
              <a:rPr lang="en-US" smtClean="0"/>
              <a:t>2/13/2018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78E229-F0F1-4E97-B2D0-D06B37C5905B}" type="slidenum">
              <a:rPr lang="en-US" smtClean="0"/>
              <a:t>‹#›</a:t>
            </a:fld>
            <a:endParaRPr lang="en-US"/>
          </a:p>
        </p:txBody>
      </p:sp>
    </p:spTree>
    <p:extLst>
      <p:ext uri="{BB962C8B-B14F-4D97-AF65-F5344CB8AC3E}">
        <p14:creationId xmlns:p14="http://schemas.microsoft.com/office/powerpoint/2010/main" val="15184306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4755789" y="1676985"/>
            <a:ext cx="1486116" cy="1752599"/>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000" b="1" dirty="0" smtClean="0">
                <a:solidFill>
                  <a:schemeClr val="tx1"/>
                </a:solidFill>
                <a:latin typeface="Times New Roman"/>
                <a:ea typeface="Calibri"/>
                <a:cs typeface="Arial"/>
              </a:rPr>
              <a:t>Passengers  Satisfaction </a:t>
            </a:r>
            <a:endParaRPr lang="en-US" sz="2000" b="1" dirty="0">
              <a:solidFill>
                <a:schemeClr val="tx1"/>
              </a:solidFill>
              <a:effectLst/>
              <a:latin typeface="Times New Roman"/>
              <a:ea typeface="Calibri"/>
              <a:cs typeface="Arial"/>
            </a:endParaRPr>
          </a:p>
        </p:txBody>
      </p:sp>
      <p:sp>
        <p:nvSpPr>
          <p:cNvPr id="29" name="Rectangle 28"/>
          <p:cNvSpPr/>
          <p:nvPr/>
        </p:nvSpPr>
        <p:spPr>
          <a:xfrm>
            <a:off x="7594336" y="1714500"/>
            <a:ext cx="1447800" cy="1752599"/>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000" b="1" dirty="0" smtClean="0">
                <a:solidFill>
                  <a:schemeClr val="tx1"/>
                </a:solidFill>
                <a:latin typeface="Times New Roman"/>
                <a:ea typeface="Calibri"/>
                <a:cs typeface="Arial"/>
              </a:rPr>
              <a:t>Passengers</a:t>
            </a:r>
            <a:r>
              <a:rPr lang="en-US" sz="2000" b="1" dirty="0" smtClean="0">
                <a:solidFill>
                  <a:schemeClr val="tx1"/>
                </a:solidFill>
                <a:effectLst/>
                <a:latin typeface="Times New Roman"/>
                <a:ea typeface="Calibri"/>
                <a:cs typeface="Arial"/>
              </a:rPr>
              <a:t> loyalty</a:t>
            </a:r>
            <a:endParaRPr lang="en-US" sz="2000" b="1" dirty="0">
              <a:solidFill>
                <a:schemeClr val="tx1"/>
              </a:solidFill>
              <a:effectLst/>
              <a:latin typeface="Times New Roman"/>
              <a:ea typeface="Calibri"/>
              <a:cs typeface="Arial"/>
            </a:endParaRPr>
          </a:p>
        </p:txBody>
      </p:sp>
      <p:cxnSp>
        <p:nvCxnSpPr>
          <p:cNvPr id="32" name="Straight Arrow Connector 31"/>
          <p:cNvCxnSpPr>
            <a:stCxn id="28" idx="3"/>
          </p:cNvCxnSpPr>
          <p:nvPr/>
        </p:nvCxnSpPr>
        <p:spPr>
          <a:xfrm>
            <a:off x="6241905" y="2553285"/>
            <a:ext cx="1352431" cy="131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3236438" y="2590800"/>
            <a:ext cx="1487961" cy="245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Rectangle 11"/>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133600" algn="l"/>
              </a:tabLst>
            </a:pPr>
            <a:r>
              <a:rPr kumimoji="0" lang="en-US"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133600" algn="l"/>
              </a:tabLst>
            </a:pPr>
            <a:r>
              <a:rPr kumimoji="0" lang="en-US" sz="12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a:t>
            </a:r>
            <a:endParaRPr kumimoji="0" lang="en-US"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2133600" algn="l"/>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 name="Rectangle 40"/>
          <p:cNvSpPr/>
          <p:nvPr/>
        </p:nvSpPr>
        <p:spPr>
          <a:xfrm>
            <a:off x="0" y="0"/>
            <a:ext cx="3273972" cy="686851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2000" b="1" dirty="0" smtClean="0">
                <a:solidFill>
                  <a:schemeClr val="tx1"/>
                </a:solidFill>
                <a:latin typeface="Times New Roman" pitchFamily="18" charset="0"/>
                <a:ea typeface="Tahoma" pitchFamily="34" charset="0"/>
                <a:cs typeface="Times New Roman" pitchFamily="18" charset="0"/>
              </a:rPr>
              <a:t>Service Quality </a:t>
            </a:r>
            <a:endParaRPr lang="en-US" sz="2000" b="1" dirty="0" smtClean="0">
              <a:solidFill>
                <a:schemeClr val="tx1"/>
              </a:solidFill>
              <a:latin typeface="Times New Roman" pitchFamily="18" charset="0"/>
              <a:ea typeface="Tahoma" pitchFamily="34" charset="0"/>
              <a:cs typeface="Times New Roman" pitchFamily="18" charset="0"/>
            </a:endParaRPr>
          </a:p>
          <a:p>
            <a:endParaRPr lang="en-US" sz="1600" b="1" dirty="0">
              <a:solidFill>
                <a:schemeClr val="tx1"/>
              </a:solidFill>
            </a:endParaRPr>
          </a:p>
          <a:p>
            <a:r>
              <a:rPr lang="en-US" sz="1600" b="1" dirty="0" smtClean="0">
                <a:solidFill>
                  <a:schemeClr val="tx1"/>
                </a:solidFill>
              </a:rPr>
              <a:t>Pre-flight</a:t>
            </a:r>
            <a:endParaRPr lang="en-US" sz="1600" b="1" dirty="0">
              <a:solidFill>
                <a:schemeClr val="tx1"/>
              </a:solidFill>
            </a:endParaRPr>
          </a:p>
          <a:p>
            <a:pPr marL="342900" indent="-342900">
              <a:buFont typeface="Arial" pitchFamily="34" charset="0"/>
              <a:buChar char="•"/>
            </a:pPr>
            <a:r>
              <a:rPr lang="en-US" sz="1600" dirty="0"/>
              <a:t>Check in services</a:t>
            </a:r>
          </a:p>
          <a:p>
            <a:pPr marL="342900" indent="-342900">
              <a:buFont typeface="Arial" pitchFamily="34" charset="0"/>
              <a:buChar char="•"/>
            </a:pPr>
            <a:r>
              <a:rPr lang="en-US" sz="1600" dirty="0"/>
              <a:t>Reservation &amp; Buying ticket</a:t>
            </a:r>
          </a:p>
          <a:p>
            <a:pPr marL="342900" indent="-342900">
              <a:buFont typeface="Arial" pitchFamily="34" charset="0"/>
              <a:buChar char="•"/>
            </a:pPr>
            <a:r>
              <a:rPr lang="en-US" sz="1600" dirty="0"/>
              <a:t>On-time departure</a:t>
            </a:r>
          </a:p>
          <a:p>
            <a:pPr marL="342900" indent="-342900">
              <a:buFont typeface="Arial" pitchFamily="34" charset="0"/>
              <a:buChar char="•"/>
            </a:pPr>
            <a:r>
              <a:rPr lang="en-US" sz="1600" dirty="0"/>
              <a:t>Airline Image</a:t>
            </a:r>
          </a:p>
          <a:p>
            <a:pPr marL="342900" indent="-342900">
              <a:buFont typeface="Arial" pitchFamily="34" charset="0"/>
              <a:buChar char="•"/>
            </a:pPr>
            <a:r>
              <a:rPr lang="en-US" sz="1600" dirty="0"/>
              <a:t>Convenient schedule</a:t>
            </a:r>
          </a:p>
          <a:p>
            <a:pPr marL="342900" indent="-342900">
              <a:buFont typeface="Arial" pitchFamily="34" charset="0"/>
              <a:buChar char="•"/>
            </a:pPr>
            <a:r>
              <a:rPr lang="en-US" sz="1600" dirty="0">
                <a:solidFill>
                  <a:schemeClr val="tx1"/>
                </a:solidFill>
              </a:rPr>
              <a:t>Ticket price </a:t>
            </a:r>
            <a:r>
              <a:rPr lang="en-US" sz="1600" b="1" dirty="0">
                <a:solidFill>
                  <a:srgbClr val="0070C0"/>
                </a:solidFill>
              </a:rPr>
              <a:t>&amp; Discounts</a:t>
            </a:r>
          </a:p>
          <a:p>
            <a:pPr marL="342900" indent="-342900">
              <a:buFont typeface="Arial" pitchFamily="34" charset="0"/>
              <a:buChar char="•"/>
            </a:pPr>
            <a:endParaRPr lang="en-US" sz="1600" dirty="0"/>
          </a:p>
          <a:p>
            <a:r>
              <a:rPr lang="en-US" sz="1600" b="1" dirty="0">
                <a:solidFill>
                  <a:schemeClr val="tx1"/>
                </a:solidFill>
              </a:rPr>
              <a:t>in-flight</a:t>
            </a:r>
          </a:p>
          <a:p>
            <a:pPr marL="285750" indent="-285750">
              <a:buFont typeface="Arial" pitchFamily="34" charset="0"/>
              <a:buChar char="•"/>
            </a:pPr>
            <a:r>
              <a:rPr lang="en-US" sz="1600" dirty="0"/>
              <a:t>Cabin staff service</a:t>
            </a:r>
          </a:p>
          <a:p>
            <a:pPr marL="285750" indent="-285750">
              <a:buFont typeface="Arial" pitchFamily="34" charset="0"/>
              <a:buChar char="•"/>
            </a:pPr>
            <a:r>
              <a:rPr lang="en-US" sz="1600" dirty="0"/>
              <a:t>Food quality</a:t>
            </a:r>
          </a:p>
          <a:p>
            <a:pPr marL="285750" indent="-285750">
              <a:buFont typeface="Arial" pitchFamily="34" charset="0"/>
              <a:buChar char="•"/>
            </a:pPr>
            <a:r>
              <a:rPr lang="en-US" sz="1600" dirty="0"/>
              <a:t>Airplane characteristics</a:t>
            </a:r>
          </a:p>
          <a:p>
            <a:pPr marL="285750" indent="-285750">
              <a:buFont typeface="Arial" pitchFamily="34" charset="0"/>
              <a:buChar char="•"/>
            </a:pPr>
            <a:r>
              <a:rPr lang="en-US" sz="1600" dirty="0"/>
              <a:t>Reading material &amp; video showing</a:t>
            </a:r>
          </a:p>
          <a:p>
            <a:pPr marL="285750" indent="-285750">
              <a:buFont typeface="Arial" pitchFamily="34" charset="0"/>
              <a:buChar char="•"/>
            </a:pPr>
            <a:r>
              <a:rPr lang="en-US" sz="1600" dirty="0"/>
              <a:t>Security construct</a:t>
            </a:r>
          </a:p>
          <a:p>
            <a:pPr marL="285750" indent="-285750">
              <a:buFont typeface="Arial" pitchFamily="34" charset="0"/>
              <a:buChar char="•"/>
            </a:pPr>
            <a:endParaRPr lang="en-US" sz="1600" dirty="0"/>
          </a:p>
          <a:p>
            <a:r>
              <a:rPr lang="en-US" sz="1600" b="1" dirty="0" smtClean="0">
                <a:solidFill>
                  <a:schemeClr val="tx1"/>
                </a:solidFill>
              </a:rPr>
              <a:t>Post-Flight</a:t>
            </a:r>
            <a:endParaRPr lang="en-US" sz="1600" b="1" dirty="0">
              <a:solidFill>
                <a:schemeClr val="tx1"/>
              </a:solidFill>
            </a:endParaRPr>
          </a:p>
          <a:p>
            <a:pPr marL="285750" indent="-285750">
              <a:buFont typeface="Arial" pitchFamily="34" charset="0"/>
              <a:buChar char="•"/>
            </a:pPr>
            <a:r>
              <a:rPr lang="en-US" sz="1600" dirty="0"/>
              <a:t>On-time arrival</a:t>
            </a:r>
          </a:p>
          <a:p>
            <a:pPr marL="285750" indent="-285750">
              <a:buFont typeface="Arial" pitchFamily="34" charset="0"/>
              <a:buChar char="•"/>
            </a:pPr>
            <a:r>
              <a:rPr lang="en-US" sz="1600" dirty="0"/>
              <a:t>Waiting for baggage</a:t>
            </a:r>
          </a:p>
          <a:p>
            <a:pPr marL="285750" indent="-285750">
              <a:buFont typeface="Arial" pitchFamily="34" charset="0"/>
              <a:buChar char="•"/>
            </a:pPr>
            <a:r>
              <a:rPr lang="en-US" sz="1600" dirty="0"/>
              <a:t>Responsibility for delayed passenger</a:t>
            </a:r>
          </a:p>
          <a:p>
            <a:pPr marL="285750" indent="-285750">
              <a:buFont typeface="Arial" pitchFamily="34" charset="0"/>
              <a:buChar char="•"/>
            </a:pPr>
            <a:r>
              <a:rPr lang="en-US" sz="1600" dirty="0">
                <a:solidFill>
                  <a:schemeClr val="tx1"/>
                </a:solidFill>
              </a:rPr>
              <a:t>Connected &amp; Transit Facilities</a:t>
            </a:r>
          </a:p>
          <a:p>
            <a:pPr marL="285750" indent="-285750">
              <a:buFont typeface="Arial" pitchFamily="34" charset="0"/>
              <a:buChar char="•"/>
            </a:pPr>
            <a:r>
              <a:rPr lang="en-US" sz="1600" b="1" dirty="0">
                <a:solidFill>
                  <a:srgbClr val="0070C0"/>
                </a:solidFill>
              </a:rPr>
              <a:t>Complaint system</a:t>
            </a:r>
          </a:p>
          <a:p>
            <a:pPr marL="285750" indent="-285750">
              <a:buFont typeface="Arial" pitchFamily="34" charset="0"/>
              <a:buChar char="•"/>
            </a:pPr>
            <a:r>
              <a:rPr lang="en-US" sz="1600" b="1" dirty="0">
                <a:solidFill>
                  <a:srgbClr val="0070C0"/>
                </a:solidFill>
              </a:rPr>
              <a:t>Staff behavior when arrival</a:t>
            </a:r>
          </a:p>
          <a:p>
            <a:pPr marL="285750" indent="-285750">
              <a:buFont typeface="Arial" pitchFamily="34" charset="0"/>
              <a:buChar char="•"/>
            </a:pPr>
            <a:r>
              <a:rPr lang="en-US" sz="1600" b="1" dirty="0">
                <a:solidFill>
                  <a:srgbClr val="0070C0"/>
                </a:solidFill>
              </a:rPr>
              <a:t>Frequent flyer programs</a:t>
            </a:r>
          </a:p>
          <a:p>
            <a:pPr marL="342900" indent="-342900">
              <a:buFontTx/>
              <a:buChar char="-"/>
            </a:pPr>
            <a:endParaRPr lang="en-US" sz="1600" dirty="0"/>
          </a:p>
        </p:txBody>
      </p:sp>
      <p:cxnSp>
        <p:nvCxnSpPr>
          <p:cNvPr id="19" name="Straight Arrow Connector 18"/>
          <p:cNvCxnSpPr/>
          <p:nvPr/>
        </p:nvCxnSpPr>
        <p:spPr>
          <a:xfrm flipV="1">
            <a:off x="4191000" y="2603076"/>
            <a:ext cx="0" cy="15117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3595254" y="3969327"/>
            <a:ext cx="3567545" cy="25146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lnSpc>
                <a:spcPct val="107000"/>
              </a:lnSpc>
              <a:spcAft>
                <a:spcPts val="800"/>
              </a:spcAft>
            </a:pPr>
            <a:r>
              <a:rPr lang="en-US" b="1" dirty="0" smtClean="0">
                <a:solidFill>
                  <a:schemeClr val="tx1"/>
                </a:solidFill>
                <a:latin typeface="Times New Roman"/>
                <a:ea typeface="Calibri"/>
                <a:cs typeface="Arial"/>
              </a:rPr>
              <a:t>PQCPC</a:t>
            </a:r>
          </a:p>
          <a:p>
            <a:pPr algn="ctr">
              <a:lnSpc>
                <a:spcPct val="107000"/>
              </a:lnSpc>
              <a:spcAft>
                <a:spcPts val="800"/>
              </a:spcAft>
            </a:pPr>
            <a:r>
              <a:rPr lang="en-US" b="1" dirty="0" smtClean="0">
                <a:solidFill>
                  <a:srgbClr val="FF0000"/>
                </a:solidFill>
                <a:latin typeface="Times New Roman"/>
                <a:ea typeface="Calibri"/>
                <a:cs typeface="Arial"/>
              </a:rPr>
              <a:t> P: price sensitive</a:t>
            </a:r>
            <a:endParaRPr lang="en-US" b="1" dirty="0">
              <a:solidFill>
                <a:srgbClr val="FF0000"/>
              </a:solidFill>
              <a:latin typeface="Times New Roman"/>
              <a:ea typeface="Calibri"/>
              <a:cs typeface="Arial"/>
            </a:endParaRPr>
          </a:p>
          <a:p>
            <a:pPr algn="ctr">
              <a:lnSpc>
                <a:spcPct val="107000"/>
              </a:lnSpc>
              <a:spcAft>
                <a:spcPts val="800"/>
              </a:spcAft>
            </a:pPr>
            <a:r>
              <a:rPr lang="en-US" b="1" dirty="0">
                <a:solidFill>
                  <a:srgbClr val="FF0000"/>
                </a:solidFill>
                <a:latin typeface="Times New Roman"/>
                <a:ea typeface="Calibri"/>
                <a:cs typeface="Arial"/>
              </a:rPr>
              <a:t> </a:t>
            </a:r>
            <a:r>
              <a:rPr lang="en-US" b="1" dirty="0" smtClean="0">
                <a:solidFill>
                  <a:srgbClr val="FF0000"/>
                </a:solidFill>
                <a:latin typeface="Times New Roman"/>
                <a:ea typeface="Calibri"/>
                <a:cs typeface="Arial"/>
              </a:rPr>
              <a:t>Q: quality seekers </a:t>
            </a:r>
            <a:endParaRPr lang="en-US" b="1" dirty="0">
              <a:solidFill>
                <a:srgbClr val="FF0000"/>
              </a:solidFill>
              <a:latin typeface="Times New Roman"/>
              <a:ea typeface="Calibri"/>
              <a:cs typeface="Arial"/>
            </a:endParaRPr>
          </a:p>
          <a:p>
            <a:pPr algn="ctr">
              <a:lnSpc>
                <a:spcPct val="107000"/>
              </a:lnSpc>
              <a:spcAft>
                <a:spcPts val="800"/>
              </a:spcAft>
            </a:pPr>
            <a:r>
              <a:rPr lang="en-US" b="1" dirty="0" smtClean="0">
                <a:solidFill>
                  <a:srgbClr val="FF0000"/>
                </a:solidFill>
                <a:latin typeface="Times New Roman"/>
                <a:ea typeface="Calibri"/>
                <a:cs typeface="Arial"/>
              </a:rPr>
              <a:t>C: convenience-oriented</a:t>
            </a:r>
            <a:endParaRPr lang="en-US" b="1" dirty="0">
              <a:solidFill>
                <a:srgbClr val="FF0000"/>
              </a:solidFill>
              <a:latin typeface="Times New Roman"/>
              <a:ea typeface="Calibri"/>
              <a:cs typeface="Arial"/>
            </a:endParaRPr>
          </a:p>
          <a:p>
            <a:pPr algn="ctr">
              <a:lnSpc>
                <a:spcPct val="107000"/>
              </a:lnSpc>
              <a:spcAft>
                <a:spcPts val="800"/>
              </a:spcAft>
            </a:pPr>
            <a:r>
              <a:rPr lang="en-US" b="1" dirty="0">
                <a:solidFill>
                  <a:srgbClr val="FF0000"/>
                </a:solidFill>
                <a:latin typeface="Times New Roman"/>
                <a:ea typeface="Calibri"/>
                <a:cs typeface="Arial"/>
              </a:rPr>
              <a:t> </a:t>
            </a:r>
            <a:r>
              <a:rPr lang="en-US" b="1" dirty="0" smtClean="0">
                <a:solidFill>
                  <a:srgbClr val="FF0000"/>
                </a:solidFill>
                <a:latin typeface="Times New Roman"/>
                <a:ea typeface="Calibri"/>
                <a:cs typeface="Arial"/>
              </a:rPr>
              <a:t> P:Punctuallers </a:t>
            </a:r>
            <a:endParaRPr lang="en-US" b="1" dirty="0">
              <a:solidFill>
                <a:srgbClr val="FF0000"/>
              </a:solidFill>
              <a:latin typeface="Times New Roman"/>
              <a:ea typeface="Calibri"/>
              <a:cs typeface="Arial"/>
            </a:endParaRPr>
          </a:p>
          <a:p>
            <a:pPr algn="ctr">
              <a:lnSpc>
                <a:spcPct val="107000"/>
              </a:lnSpc>
              <a:spcAft>
                <a:spcPts val="800"/>
              </a:spcAft>
            </a:pPr>
            <a:r>
              <a:rPr lang="en-US" b="1" dirty="0" smtClean="0">
                <a:solidFill>
                  <a:srgbClr val="FF0000"/>
                </a:solidFill>
                <a:latin typeface="Times New Roman"/>
                <a:ea typeface="Calibri"/>
                <a:cs typeface="Arial"/>
              </a:rPr>
              <a:t>C: country </a:t>
            </a:r>
            <a:r>
              <a:rPr lang="en-US" b="1" dirty="0">
                <a:solidFill>
                  <a:srgbClr val="FF0000"/>
                </a:solidFill>
                <a:latin typeface="Times New Roman"/>
                <a:ea typeface="Calibri"/>
                <a:cs typeface="Arial"/>
              </a:rPr>
              <a:t>of airline-oriented</a:t>
            </a:r>
          </a:p>
        </p:txBody>
      </p:sp>
    </p:spTree>
    <p:extLst>
      <p:ext uri="{BB962C8B-B14F-4D97-AF65-F5344CB8AC3E}">
        <p14:creationId xmlns:p14="http://schemas.microsoft.com/office/powerpoint/2010/main" val="20617703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3152"/>
            <a:ext cx="9144000" cy="5647700"/>
          </a:xfrm>
          <a:prstGeom prst="rect">
            <a:avLst/>
          </a:prstGeom>
        </p:spPr>
        <p:txBody>
          <a:bodyPr wrap="square">
            <a:spAutoFit/>
          </a:bodyPr>
          <a:lstStyle/>
          <a:p>
            <a:pPr algn="ctr"/>
            <a:r>
              <a:rPr lang="en-US" sz="2500" b="1" dirty="0" smtClean="0">
                <a:solidFill>
                  <a:srgbClr val="FF0000"/>
                </a:solidFill>
              </a:rPr>
              <a:t>Requirement </a:t>
            </a:r>
          </a:p>
          <a:p>
            <a:pPr marL="342900" indent="-342900">
              <a:buFont typeface="Arial" pitchFamily="34" charset="0"/>
              <a:buChar char="•"/>
            </a:pPr>
            <a:endParaRPr lang="en-US" sz="2000" dirty="0"/>
          </a:p>
          <a:p>
            <a:pPr marL="342900" indent="-342900">
              <a:buFont typeface="Arial" pitchFamily="34" charset="0"/>
              <a:buChar char="•"/>
            </a:pPr>
            <a:r>
              <a:rPr lang="en-US" sz="2000" dirty="0" smtClean="0"/>
              <a:t>No </a:t>
            </a:r>
            <a:r>
              <a:rPr lang="en-US" sz="2000" dirty="0"/>
              <a:t>need talk about high income......just I need about high and low price sensitivity what effect to customer satisfaction and service quality....Also same for other segments (Quality Seekers, Convenience Seekers, </a:t>
            </a:r>
            <a:r>
              <a:rPr lang="en-US" sz="2000" dirty="0" err="1"/>
              <a:t>Punctuallers</a:t>
            </a:r>
            <a:r>
              <a:rPr lang="en-US" sz="2000" dirty="0"/>
              <a:t>, COA-oriented customers )........finally, give example for </a:t>
            </a:r>
            <a:r>
              <a:rPr lang="en-US" sz="2000" dirty="0" smtClean="0"/>
              <a:t>each</a:t>
            </a:r>
          </a:p>
          <a:p>
            <a:pPr marL="342900" indent="-342900">
              <a:buFont typeface="Arial" pitchFamily="34" charset="0"/>
              <a:buChar char="•"/>
            </a:pPr>
            <a:endParaRPr lang="en-US" sz="2000" dirty="0"/>
          </a:p>
          <a:p>
            <a:pPr marL="342900" indent="-342900">
              <a:buFont typeface="Arial" pitchFamily="34" charset="0"/>
              <a:buChar char="•"/>
            </a:pPr>
            <a:r>
              <a:rPr lang="en-US" sz="2000" dirty="0"/>
              <a:t>Example if high price sensitive so what effect to customer satisfaction and service quality (strong and weakens)</a:t>
            </a:r>
          </a:p>
          <a:p>
            <a:pPr marL="342900" indent="-342900">
              <a:buFont typeface="Arial" pitchFamily="34" charset="0"/>
              <a:buChar char="•"/>
            </a:pPr>
            <a:r>
              <a:rPr lang="en-US" sz="2000" dirty="0"/>
              <a:t/>
            </a:r>
            <a:br>
              <a:rPr lang="en-US" sz="2000" dirty="0"/>
            </a:br>
            <a:r>
              <a:rPr lang="en-US" sz="2000" dirty="0"/>
              <a:t>I told i want talk relationship effect....For example....IF high price sensitive will effect Strong or weakens for Customers satisfaction and service quality................Understand ??? If low price sensitive will effect strong or weakens for CS and SQ</a:t>
            </a:r>
          </a:p>
          <a:p>
            <a:r>
              <a:rPr lang="en-US" sz="2000" dirty="0"/>
              <a:t/>
            </a:r>
            <a:br>
              <a:rPr lang="en-US" sz="2000" dirty="0"/>
            </a:br>
            <a:endParaRPr lang="en-US" sz="2000" dirty="0"/>
          </a:p>
          <a:p>
            <a:r>
              <a:rPr lang="en-US" dirty="0"/>
              <a:t/>
            </a:r>
            <a:br>
              <a:rPr lang="en-US" dirty="0"/>
            </a:br>
            <a:endParaRPr lang="en-US" dirty="0"/>
          </a:p>
        </p:txBody>
      </p:sp>
    </p:spTree>
    <p:extLst>
      <p:ext uri="{BB962C8B-B14F-4D97-AF65-F5344CB8AC3E}">
        <p14:creationId xmlns:p14="http://schemas.microsoft.com/office/powerpoint/2010/main" val="9103263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153</Words>
  <Application>Microsoft Office PowerPoint</Application>
  <PresentationFormat>On-screen Show (4:3)</PresentationFormat>
  <Paragraphs>45</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TOSHIBA</cp:lastModifiedBy>
  <cp:revision>2</cp:revision>
  <dcterms:created xsi:type="dcterms:W3CDTF">2018-02-13T10:05:29Z</dcterms:created>
  <dcterms:modified xsi:type="dcterms:W3CDTF">2018-02-13T10:10:50Z</dcterms:modified>
</cp:coreProperties>
</file>